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0" r:id="rId6"/>
    <p:sldId id="263" r:id="rId7"/>
    <p:sldId id="259" r:id="rId8"/>
    <p:sldId id="261" r:id="rId9"/>
    <p:sldId id="258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D4660-3958-42CA-87E5-8C7C9C4E556C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6F29-9C1A-4D2F-81B6-9636F30AFDD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77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3779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4981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835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465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8059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6769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9467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7967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6F29-9C1A-4D2F-81B6-9636F30AFDD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321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0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2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8.bin"/><Relationship Id="rId22" Type="http://schemas.openxmlformats.org/officeDocument/2006/relationships/oleObject" Target="../embeddings/oleObject3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40.bin"/><Relationship Id="rId26" Type="http://schemas.openxmlformats.org/officeDocument/2006/relationships/image" Target="../media/image44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2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0.wmf"/><Relationship Id="rId25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29" Type="http://schemas.openxmlformats.org/officeDocument/2006/relationships/oleObject" Target="../embeddings/oleObject4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7.wmf"/><Relationship Id="rId24" Type="http://schemas.openxmlformats.org/officeDocument/2006/relationships/oleObject" Target="../embeddings/oleObject43.bin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28" Type="http://schemas.openxmlformats.org/officeDocument/2006/relationships/image" Target="../media/image45.wmf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41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8.bin"/><Relationship Id="rId22" Type="http://schemas.openxmlformats.org/officeDocument/2006/relationships/oleObject" Target="../embeddings/oleObject42.bin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4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7.6</a:t>
            </a:r>
            <a:br>
              <a:rPr lang="en-CA" dirty="0" smtClean="0"/>
            </a:br>
            <a:r>
              <a:rPr lang="en-CA" dirty="0" smtClean="0"/>
              <a:t>Rotations and Rotational Symmetry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99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Rotations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32120"/>
            <a:ext cx="8219256" cy="5493224"/>
          </a:xfrm>
        </p:spPr>
        <p:txBody>
          <a:bodyPr/>
          <a:lstStyle/>
          <a:p>
            <a:r>
              <a:rPr lang="en-CA" dirty="0" smtClean="0"/>
              <a:t>There are two types of rotations:</a:t>
            </a:r>
          </a:p>
          <a:p>
            <a:pPr lvl="1"/>
            <a:r>
              <a:rPr lang="en-CA" dirty="0" smtClean="0"/>
              <a:t>CW – Clockwise</a:t>
            </a:r>
            <a:br>
              <a:rPr lang="en-CA" dirty="0" smtClean="0"/>
            </a:br>
            <a:endParaRPr lang="en-CA" dirty="0" smtClean="0"/>
          </a:p>
          <a:p>
            <a:pPr lvl="1"/>
            <a:r>
              <a:rPr lang="en-CA" dirty="0" smtClean="0"/>
              <a:t>CCW – Counter Clockwise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Objects are usually rotated around the following angles:  90, 180, 270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 bwMode="auto">
          <a:xfrm>
            <a:off x="5186562" y="836712"/>
            <a:ext cx="2014538" cy="20605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500993"/>
              </p:ext>
            </p:extLst>
          </p:nvPr>
        </p:nvGraphicFramePr>
        <p:xfrm>
          <a:off x="6042225" y="836712"/>
          <a:ext cx="312737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Equation" r:id="rId4" imgW="190335" imgH="164957" progId="Equation.DSMT4">
                  <p:embed/>
                </p:oleObj>
              </mc:Choice>
              <mc:Fallback>
                <p:oleObj name="Equation" r:id="rId4" imgW="190335" imgH="164957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225" y="836712"/>
                        <a:ext cx="312737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883318"/>
              </p:ext>
            </p:extLst>
          </p:nvPr>
        </p:nvGraphicFramePr>
        <p:xfrm>
          <a:off x="6551812" y="952599"/>
          <a:ext cx="166688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6" imgW="101468" imgH="164885" progId="Equation.DSMT4">
                  <p:embed/>
                </p:oleObj>
              </mc:Choice>
              <mc:Fallback>
                <p:oleObj name="Equation" r:id="rId6" imgW="101468" imgH="164885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812" y="952599"/>
                        <a:ext cx="166688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76926"/>
              </p:ext>
            </p:extLst>
          </p:nvPr>
        </p:nvGraphicFramePr>
        <p:xfrm>
          <a:off x="6882012" y="1289149"/>
          <a:ext cx="2079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8" imgW="126780" imgH="164814" progId="Equation.DSMT4">
                  <p:embed/>
                </p:oleObj>
              </mc:Choice>
              <mc:Fallback>
                <p:oleObj name="Equation" r:id="rId8" imgW="126780" imgH="164814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2012" y="1289149"/>
                        <a:ext cx="207963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676397"/>
              </p:ext>
            </p:extLst>
          </p:nvPr>
        </p:nvGraphicFramePr>
        <p:xfrm>
          <a:off x="7002662" y="1706662"/>
          <a:ext cx="18732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10" imgW="114102" imgH="177492" progId="Equation.DSMT4">
                  <p:embed/>
                </p:oleObj>
              </mc:Choice>
              <mc:Fallback>
                <p:oleObj name="Equation" r:id="rId10" imgW="114102" imgH="177492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2662" y="1706662"/>
                        <a:ext cx="18732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384073"/>
              </p:ext>
            </p:extLst>
          </p:nvPr>
        </p:nvGraphicFramePr>
        <p:xfrm>
          <a:off x="6078737" y="2628999"/>
          <a:ext cx="2079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12" imgW="126725" imgH="177415" progId="Equation.DSMT4">
                  <p:embed/>
                </p:oleObj>
              </mc:Choice>
              <mc:Fallback>
                <p:oleObj name="Equation" r:id="rId12" imgW="126725" imgH="177415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8737" y="2628999"/>
                        <a:ext cx="207963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865463"/>
              </p:ext>
            </p:extLst>
          </p:nvPr>
        </p:nvGraphicFramePr>
        <p:xfrm>
          <a:off x="5180212" y="1711424"/>
          <a:ext cx="20796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212" y="1711424"/>
                        <a:ext cx="207963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1290"/>
              </p:ext>
            </p:extLst>
          </p:nvPr>
        </p:nvGraphicFramePr>
        <p:xfrm>
          <a:off x="6883600" y="2216249"/>
          <a:ext cx="20637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600" y="2216249"/>
                        <a:ext cx="206375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035459"/>
              </p:ext>
            </p:extLst>
          </p:nvPr>
        </p:nvGraphicFramePr>
        <p:xfrm>
          <a:off x="6566100" y="2530574"/>
          <a:ext cx="206375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6100" y="2530574"/>
                        <a:ext cx="206375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715862"/>
              </p:ext>
            </p:extLst>
          </p:nvPr>
        </p:nvGraphicFramePr>
        <p:xfrm>
          <a:off x="5623125" y="922437"/>
          <a:ext cx="290512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Equation" r:id="rId20" imgW="177492" imgH="164814" progId="Equation.DSMT4">
                  <p:embed/>
                </p:oleObj>
              </mc:Choice>
              <mc:Fallback>
                <p:oleObj name="Equation" r:id="rId20" imgW="177492" imgH="164814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125" y="922437"/>
                        <a:ext cx="290512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301118"/>
              </p:ext>
            </p:extLst>
          </p:nvPr>
        </p:nvGraphicFramePr>
        <p:xfrm>
          <a:off x="5284987" y="1260574"/>
          <a:ext cx="31115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Equation" r:id="rId22" imgW="190335" imgH="177646" progId="Equation.DSMT4">
                  <p:embed/>
                </p:oleObj>
              </mc:Choice>
              <mc:Fallback>
                <p:oleObj name="Equation" r:id="rId22" imgW="190335" imgH="177646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987" y="1260574"/>
                        <a:ext cx="311150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682014"/>
              </p:ext>
            </p:extLst>
          </p:nvPr>
        </p:nvGraphicFramePr>
        <p:xfrm>
          <a:off x="5334200" y="2236887"/>
          <a:ext cx="18732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Equation" r:id="rId24" imgW="114102" imgH="177492" progId="Equation.DSMT4">
                  <p:embed/>
                </p:oleObj>
              </mc:Choice>
              <mc:Fallback>
                <p:oleObj name="Equation" r:id="rId24" imgW="114102" imgH="177492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200" y="2236887"/>
                        <a:ext cx="18732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949407"/>
              </p:ext>
            </p:extLst>
          </p:nvPr>
        </p:nvGraphicFramePr>
        <p:xfrm>
          <a:off x="5699325" y="2573437"/>
          <a:ext cx="207962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Equation" r:id="rId26" imgW="126725" imgH="177415" progId="Equation.DSMT4">
                  <p:embed/>
                </p:oleObj>
              </mc:Choice>
              <mc:Fallback>
                <p:oleObj name="Equation" r:id="rId26" imgW="126725" imgH="177415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325" y="2573437"/>
                        <a:ext cx="207962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 bwMode="auto">
          <a:xfrm>
            <a:off x="6175575" y="1841599"/>
            <a:ext cx="47625" cy="492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pSp>
        <p:nvGrpSpPr>
          <p:cNvPr id="18" name="Group 58"/>
          <p:cNvGrpSpPr>
            <a:grpSpLocks/>
          </p:cNvGrpSpPr>
          <p:nvPr/>
        </p:nvGrpSpPr>
        <p:grpSpPr bwMode="auto">
          <a:xfrm rot="5400000">
            <a:off x="5208788" y="1925736"/>
            <a:ext cx="1979612" cy="4763"/>
            <a:chOff x="486023" y="4500669"/>
            <a:chExt cx="1979740" cy="3826"/>
          </a:xfrm>
        </p:grpSpPr>
        <p:cxnSp>
          <p:nvCxnSpPr>
            <p:cNvPr id="19" name="Straight Arrow Connector 18"/>
            <p:cNvCxnSpPr/>
            <p:nvPr/>
          </p:nvCxnSpPr>
          <p:spPr>
            <a:xfrm rot="10800000" flipV="1">
              <a:off x="486023" y="4498119"/>
              <a:ext cx="989076" cy="2550"/>
            </a:xfrm>
            <a:prstGeom prst="straightConnector1">
              <a:avLst/>
            </a:prstGeom>
            <a:ln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0800000" flipH="1" flipV="1">
              <a:off x="1476687" y="4496844"/>
              <a:ext cx="989076" cy="2550"/>
            </a:xfrm>
            <a:prstGeom prst="straightConnector1">
              <a:avLst/>
            </a:prstGeom>
            <a:ln>
              <a:noFil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61"/>
          <p:cNvGrpSpPr>
            <a:grpSpLocks/>
          </p:cNvGrpSpPr>
          <p:nvPr/>
        </p:nvGrpSpPr>
        <p:grpSpPr bwMode="auto">
          <a:xfrm rot="1179728">
            <a:off x="5537400" y="1612999"/>
            <a:ext cx="1376362" cy="500063"/>
            <a:chOff x="368243" y="3752585"/>
            <a:chExt cx="1820403" cy="757352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>
              <a:off x="634240" y="3868410"/>
              <a:ext cx="375069" cy="9070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1543484" y="3481077"/>
              <a:ext cx="375069" cy="907052"/>
            </a:xfrm>
            <a:prstGeom prst="straightConnector1">
              <a:avLst/>
            </a:prstGeom>
            <a:ln>
              <a:noFil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7268444" y="1485702"/>
            <a:ext cx="11448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dirty="0" smtClean="0"/>
              <a:t>CW</a:t>
            </a:r>
            <a:endParaRPr lang="en-CA" sz="4400" dirty="0"/>
          </a:p>
        </p:txBody>
      </p:sp>
      <p:sp>
        <p:nvSpPr>
          <p:cNvPr id="31" name="TextBox 30"/>
          <p:cNvSpPr txBox="1"/>
          <p:nvPr/>
        </p:nvSpPr>
        <p:spPr>
          <a:xfrm>
            <a:off x="7268444" y="1484784"/>
            <a:ext cx="15520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dirty="0" smtClean="0"/>
              <a:t>CCW</a:t>
            </a:r>
            <a:endParaRPr lang="en-CA" sz="4400" dirty="0"/>
          </a:p>
        </p:txBody>
      </p:sp>
      <p:grpSp>
        <p:nvGrpSpPr>
          <p:cNvPr id="32" name="Group 10"/>
          <p:cNvGrpSpPr>
            <a:grpSpLocks/>
          </p:cNvGrpSpPr>
          <p:nvPr/>
        </p:nvGrpSpPr>
        <p:grpSpPr bwMode="auto">
          <a:xfrm>
            <a:off x="4564235" y="3785047"/>
            <a:ext cx="2571750" cy="2571750"/>
            <a:chOff x="1000100" y="2786058"/>
            <a:chExt cx="2571768" cy="2571768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9"/>
          <p:cNvGrpSpPr>
            <a:grpSpLocks/>
          </p:cNvGrpSpPr>
          <p:nvPr/>
        </p:nvGrpSpPr>
        <p:grpSpPr bwMode="auto">
          <a:xfrm>
            <a:off x="5866556" y="3784253"/>
            <a:ext cx="1588" cy="2571750"/>
            <a:chOff x="2713818" y="2786852"/>
            <a:chExt cx="2382" cy="2570974"/>
          </a:xfrm>
        </p:grpSpPr>
        <p:cxnSp>
          <p:nvCxnSpPr>
            <p:cNvPr id="36" name="Straight Arrow Connector 35"/>
            <p:cNvCxnSpPr/>
            <p:nvPr/>
          </p:nvCxnSpPr>
          <p:spPr>
            <a:xfrm rot="5400000" flipH="1" flipV="1">
              <a:off x="2072265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837713"/>
              </p:ext>
            </p:extLst>
          </p:nvPr>
        </p:nvGraphicFramePr>
        <p:xfrm>
          <a:off x="5798989" y="3376860"/>
          <a:ext cx="35718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Equation" r:id="rId28" imgW="177646" imgH="241091" progId="Equation.DSMT4">
                  <p:embed/>
                </p:oleObj>
              </mc:Choice>
              <mc:Fallback>
                <p:oleObj name="Equation" r:id="rId28" imgW="177646" imgH="241091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8989" y="3376860"/>
                        <a:ext cx="35718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383648"/>
              </p:ext>
            </p:extLst>
          </p:nvPr>
        </p:nvGraphicFramePr>
        <p:xfrm>
          <a:off x="7092280" y="4817020"/>
          <a:ext cx="5111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Equation" r:id="rId30" imgW="253890" imgH="241195" progId="Equation.DSMT4">
                  <p:embed/>
                </p:oleObj>
              </mc:Choice>
              <mc:Fallback>
                <p:oleObj name="Equation" r:id="rId30" imgW="253890" imgH="241195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4817020"/>
                        <a:ext cx="5111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862801"/>
              </p:ext>
            </p:extLst>
          </p:nvPr>
        </p:nvGraphicFramePr>
        <p:xfrm>
          <a:off x="5563021" y="6165304"/>
          <a:ext cx="6651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Equation" r:id="rId32" imgW="330057" imgH="241195" progId="Equation.DSMT4">
                  <p:embed/>
                </p:oleObj>
              </mc:Choice>
              <mc:Fallback>
                <p:oleObj name="Equation" r:id="rId32" imgW="330057" imgH="241195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3021" y="6165304"/>
                        <a:ext cx="665163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376862"/>
              </p:ext>
            </p:extLst>
          </p:nvPr>
        </p:nvGraphicFramePr>
        <p:xfrm>
          <a:off x="3953445" y="4745013"/>
          <a:ext cx="6905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Equation" r:id="rId34" imgW="342751" imgH="241195" progId="Equation.DSMT4">
                  <p:embed/>
                </p:oleObj>
              </mc:Choice>
              <mc:Fallback>
                <p:oleObj name="Equation" r:id="rId34" imgW="342751" imgH="241195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445" y="4745013"/>
                        <a:ext cx="690563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548053"/>
              </p:ext>
            </p:extLst>
          </p:nvPr>
        </p:nvGraphicFramePr>
        <p:xfrm>
          <a:off x="5460157" y="3505448"/>
          <a:ext cx="4079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Equation" r:id="rId36" imgW="202936" imgH="177569" progId="Equation.DSMT4">
                  <p:embed/>
                </p:oleObj>
              </mc:Choice>
              <mc:Fallback>
                <p:oleObj name="Equation" r:id="rId36" imgW="202936" imgH="177569" progId="Equation.DSMT4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0157" y="3505448"/>
                        <a:ext cx="4079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Arc 42"/>
          <p:cNvSpPr/>
          <p:nvPr/>
        </p:nvSpPr>
        <p:spPr>
          <a:xfrm>
            <a:off x="5292080" y="4437112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Arc 43"/>
          <p:cNvSpPr/>
          <p:nvPr/>
        </p:nvSpPr>
        <p:spPr>
          <a:xfrm rot="16200000">
            <a:off x="5220072" y="4437113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5" name="Arc 44"/>
          <p:cNvSpPr/>
          <p:nvPr/>
        </p:nvSpPr>
        <p:spPr>
          <a:xfrm rot="10800000" flipH="1">
            <a:off x="5255741" y="450912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6" name="Arc 45"/>
          <p:cNvSpPr/>
          <p:nvPr/>
        </p:nvSpPr>
        <p:spPr>
          <a:xfrm rot="16200000" flipH="1">
            <a:off x="5220072" y="4509121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7" name="TextBox 18"/>
          <p:cNvSpPr txBox="1">
            <a:spLocks noChangeArrowheads="1"/>
          </p:cNvSpPr>
          <p:nvPr/>
        </p:nvSpPr>
        <p:spPr bwMode="auto">
          <a:xfrm>
            <a:off x="683568" y="3966245"/>
            <a:ext cx="1749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Quarter Circle: </a:t>
            </a:r>
          </a:p>
        </p:txBody>
      </p:sp>
      <p:sp>
        <p:nvSpPr>
          <p:cNvPr id="48" name="TextBox 22"/>
          <p:cNvSpPr txBox="1">
            <a:spLocks noChangeArrowheads="1"/>
          </p:cNvSpPr>
          <p:nvPr/>
        </p:nvSpPr>
        <p:spPr bwMode="auto">
          <a:xfrm>
            <a:off x="685155" y="4352007"/>
            <a:ext cx="1314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Half Circle:</a:t>
            </a:r>
          </a:p>
        </p:txBody>
      </p:sp>
      <p:sp>
        <p:nvSpPr>
          <p:cNvPr id="49" name="TextBox 23"/>
          <p:cNvSpPr txBox="1">
            <a:spLocks noChangeArrowheads="1"/>
          </p:cNvSpPr>
          <p:nvPr/>
        </p:nvSpPr>
        <p:spPr bwMode="auto">
          <a:xfrm>
            <a:off x="688330" y="4736182"/>
            <a:ext cx="1928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3 Quarters Circle</a:t>
            </a:r>
          </a:p>
        </p:txBody>
      </p:sp>
      <p:sp>
        <p:nvSpPr>
          <p:cNvPr id="50" name="TextBox 24"/>
          <p:cNvSpPr txBox="1">
            <a:spLocks noChangeArrowheads="1"/>
          </p:cNvSpPr>
          <p:nvPr/>
        </p:nvSpPr>
        <p:spPr bwMode="auto">
          <a:xfrm>
            <a:off x="689918" y="5147345"/>
            <a:ext cx="1274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Full Circle:</a:t>
            </a:r>
          </a:p>
        </p:txBody>
      </p:sp>
    </p:spTree>
    <p:extLst>
      <p:ext uri="{BB962C8B-B14F-4D97-AF65-F5344CB8AC3E}">
        <p14:creationId xmlns:p14="http://schemas.microsoft.com/office/powerpoint/2010/main" val="28640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4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3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9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3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3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31" grpId="0"/>
      <p:bldP spid="31" grpId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CA" dirty="0" smtClean="0"/>
              <a:t>Windmill Method: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" y="914399"/>
            <a:ext cx="8656320" cy="3242733"/>
          </a:xfrm>
        </p:spPr>
        <p:txBody>
          <a:bodyPr/>
          <a:lstStyle/>
          <a:p>
            <a:r>
              <a:rPr lang="en-CA" dirty="0" smtClean="0"/>
              <a:t>When asked to rotate a point about the origin by 90, 180, or 270 degrees create a windmill using the X and Y axis</a:t>
            </a:r>
          </a:p>
          <a:p>
            <a:r>
              <a:rPr lang="en-CA" dirty="0" err="1" smtClean="0"/>
              <a:t>ie</a:t>
            </a:r>
            <a:r>
              <a:rPr lang="en-CA" dirty="0" smtClean="0"/>
              <a:t>: rotate the point (3,4) about the origin by 90°, 180°, &amp; 270°cw</a:t>
            </a:r>
          </a:p>
          <a:p>
            <a:r>
              <a:rPr lang="en-CA" dirty="0" smtClean="0"/>
              <a:t>With the windmill, we can find the coordinates of the point after the rotation</a:t>
            </a:r>
            <a:endParaRPr lang="en-CA" dirty="0"/>
          </a:p>
        </p:txBody>
      </p:sp>
      <p:sp>
        <p:nvSpPr>
          <p:cNvPr id="4" name="Trapezoid 3"/>
          <p:cNvSpPr/>
          <p:nvPr/>
        </p:nvSpPr>
        <p:spPr>
          <a:xfrm>
            <a:off x="868680" y="5181600"/>
            <a:ext cx="1127760" cy="1463040"/>
          </a:xfrm>
          <a:prstGeom prst="trapezoid">
            <a:avLst>
              <a:gd name="adj" fmla="val 17667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Chord 4"/>
          <p:cNvSpPr/>
          <p:nvPr/>
        </p:nvSpPr>
        <p:spPr>
          <a:xfrm>
            <a:off x="1066800" y="4815840"/>
            <a:ext cx="731520" cy="731520"/>
          </a:xfrm>
          <a:prstGeom prst="chord">
            <a:avLst>
              <a:gd name="adj1" fmla="val 10659638"/>
              <a:gd name="adj2" fmla="val 10739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1295400" y="6187440"/>
            <a:ext cx="320040" cy="441960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1" name="Group 20"/>
          <p:cNvGrpSpPr/>
          <p:nvPr/>
        </p:nvGrpSpPr>
        <p:grpSpPr>
          <a:xfrm>
            <a:off x="457200" y="4114800"/>
            <a:ext cx="1950720" cy="1935480"/>
            <a:chOff x="5257800" y="3169920"/>
            <a:chExt cx="1950720" cy="1935480"/>
          </a:xfrm>
        </p:grpSpPr>
        <p:grpSp>
          <p:nvGrpSpPr>
            <p:cNvPr id="10" name="Group 9"/>
            <p:cNvGrpSpPr/>
            <p:nvPr/>
          </p:nvGrpSpPr>
          <p:grpSpPr>
            <a:xfrm>
              <a:off x="6233160" y="3169920"/>
              <a:ext cx="640080" cy="914400"/>
              <a:chOff x="4297680" y="3657600"/>
              <a:chExt cx="640080" cy="9144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ight Triangle 8"/>
              <p:cNvSpPr/>
              <p:nvPr/>
            </p:nvSpPr>
            <p:spPr>
              <a:xfrm flipV="1">
                <a:off x="4328160" y="3657600"/>
                <a:ext cx="609600" cy="914400"/>
              </a:xfrm>
              <a:prstGeom prst="rt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6187440" y="4084320"/>
              <a:ext cx="91440" cy="9144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2" name="Group 11"/>
            <p:cNvGrpSpPr/>
            <p:nvPr/>
          </p:nvGrpSpPr>
          <p:grpSpPr>
            <a:xfrm rot="5400000">
              <a:off x="6431280" y="3992880"/>
              <a:ext cx="640080" cy="914400"/>
              <a:chOff x="4297680" y="3657600"/>
              <a:chExt cx="640080" cy="9144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ight Triangle 13"/>
              <p:cNvSpPr/>
              <p:nvPr/>
            </p:nvSpPr>
            <p:spPr>
              <a:xfrm flipV="1">
                <a:off x="4328160" y="3657600"/>
                <a:ext cx="609600" cy="914400"/>
              </a:xfrm>
              <a:prstGeom prst="rt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rot="10800000">
              <a:off x="5593080" y="4191000"/>
              <a:ext cx="640080" cy="914400"/>
              <a:chOff x="4297680" y="3657600"/>
              <a:chExt cx="640080" cy="914400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ight Triangle 16"/>
              <p:cNvSpPr/>
              <p:nvPr/>
            </p:nvSpPr>
            <p:spPr>
              <a:xfrm flipV="1">
                <a:off x="4328160" y="3657600"/>
                <a:ext cx="609600" cy="914400"/>
              </a:xfrm>
              <a:prstGeom prst="rt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 rot="16200000">
              <a:off x="5394960" y="3352800"/>
              <a:ext cx="640080" cy="914400"/>
              <a:chOff x="4297680" y="3657600"/>
              <a:chExt cx="640080" cy="9144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ight Triangle 19"/>
              <p:cNvSpPr/>
              <p:nvPr/>
            </p:nvSpPr>
            <p:spPr>
              <a:xfrm flipV="1">
                <a:off x="4328160" y="3657600"/>
                <a:ext cx="609600" cy="914400"/>
              </a:xfrm>
              <a:prstGeom prst="rt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pSp>
        <p:nvGrpSpPr>
          <p:cNvPr id="22" name="Group 5"/>
          <p:cNvGrpSpPr>
            <a:grpSpLocks noChangeAspect="1"/>
          </p:cNvGrpSpPr>
          <p:nvPr/>
        </p:nvGrpSpPr>
        <p:grpSpPr bwMode="auto">
          <a:xfrm>
            <a:off x="4851403" y="3200400"/>
            <a:ext cx="3699932" cy="3657600"/>
            <a:chOff x="-960" y="339"/>
            <a:chExt cx="2902" cy="3642"/>
          </a:xfrm>
        </p:grpSpPr>
        <p:sp>
          <p:nvSpPr>
            <p:cNvPr id="23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5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7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8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9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0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8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1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3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7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6715765" y="3818466"/>
            <a:ext cx="912701" cy="1195499"/>
            <a:chOff x="4297680" y="3651120"/>
            <a:chExt cx="623350" cy="920880"/>
          </a:xfrm>
        </p:grpSpPr>
        <p:cxnSp>
          <p:nvCxnSpPr>
            <p:cNvPr id="230" name="Straight Connector 229"/>
            <p:cNvCxnSpPr/>
            <p:nvPr/>
          </p:nvCxnSpPr>
          <p:spPr>
            <a:xfrm flipV="1">
              <a:off x="4297680" y="3657600"/>
              <a:ext cx="0" cy="914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Right Triangle 230"/>
            <p:cNvSpPr/>
            <p:nvPr/>
          </p:nvSpPr>
          <p:spPr>
            <a:xfrm flipV="1">
              <a:off x="4311430" y="3651120"/>
              <a:ext cx="609600" cy="914399"/>
            </a:xfrm>
            <a:prstGeom prst="rt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32" name="Oval 231"/>
          <p:cNvSpPr/>
          <p:nvPr/>
        </p:nvSpPr>
        <p:spPr>
          <a:xfrm>
            <a:off x="7579379" y="3772746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1" name="Straight Connector 240"/>
          <p:cNvCxnSpPr/>
          <p:nvPr/>
        </p:nvCxnSpPr>
        <p:spPr>
          <a:xfrm rot="16200000" flipV="1">
            <a:off x="4814154" y="4422988"/>
            <a:ext cx="0" cy="1195495"/>
          </a:xfrm>
          <a:prstGeom prst="line">
            <a:avLst/>
          </a:prstGeom>
          <a:ln w="571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7" name="Group 266"/>
          <p:cNvGrpSpPr/>
          <p:nvPr/>
        </p:nvGrpSpPr>
        <p:grpSpPr>
          <a:xfrm>
            <a:off x="5486390" y="3818466"/>
            <a:ext cx="2448567" cy="2440102"/>
            <a:chOff x="2396057" y="3640667"/>
            <a:chExt cx="2448567" cy="2440102"/>
          </a:xfrm>
        </p:grpSpPr>
        <p:grpSp>
          <p:nvGrpSpPr>
            <p:cNvPr id="233" name="Group 232"/>
            <p:cNvGrpSpPr/>
            <p:nvPr/>
          </p:nvGrpSpPr>
          <p:grpSpPr>
            <a:xfrm>
              <a:off x="3625417" y="3640667"/>
              <a:ext cx="921179" cy="1195502"/>
              <a:chOff x="4297680" y="3657594"/>
              <a:chExt cx="606630" cy="914406"/>
            </a:xfrm>
          </p:grpSpPr>
          <p:cxnSp>
            <p:nvCxnSpPr>
              <p:cNvPr id="234" name="Straight Connector 233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" name="Right Triangle 234"/>
              <p:cNvSpPr/>
              <p:nvPr/>
            </p:nvSpPr>
            <p:spPr>
              <a:xfrm flipV="1">
                <a:off x="4311430" y="3657594"/>
                <a:ext cx="592880" cy="914399"/>
              </a:xfrm>
              <a:prstGeom prst="rt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49" name="Group 248"/>
            <p:cNvGrpSpPr/>
            <p:nvPr/>
          </p:nvGrpSpPr>
          <p:grpSpPr>
            <a:xfrm rot="5400000">
              <a:off x="3786283" y="4724401"/>
              <a:ext cx="921179" cy="1195502"/>
              <a:chOff x="4297680" y="3657594"/>
              <a:chExt cx="606630" cy="914406"/>
            </a:xfrm>
          </p:grpSpPr>
          <p:cxnSp>
            <p:nvCxnSpPr>
              <p:cNvPr id="250" name="Straight Connector 249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1" name="Right Triangle 250"/>
              <p:cNvSpPr/>
              <p:nvPr/>
            </p:nvSpPr>
            <p:spPr>
              <a:xfrm flipV="1">
                <a:off x="4311430" y="3657594"/>
                <a:ext cx="59288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 rot="10800000">
              <a:off x="2694083" y="4885267"/>
              <a:ext cx="921179" cy="1195502"/>
              <a:chOff x="4297680" y="3657594"/>
              <a:chExt cx="606630" cy="914406"/>
            </a:xfrm>
          </p:grpSpPr>
          <p:cxnSp>
            <p:nvCxnSpPr>
              <p:cNvPr id="253" name="Straight Connector 252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4" name="Right Triangle 253"/>
              <p:cNvSpPr/>
              <p:nvPr/>
            </p:nvSpPr>
            <p:spPr>
              <a:xfrm flipV="1">
                <a:off x="4311430" y="3657594"/>
                <a:ext cx="59288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 rot="16200000">
              <a:off x="2533218" y="3793069"/>
              <a:ext cx="921179" cy="1195502"/>
              <a:chOff x="4297680" y="3657594"/>
              <a:chExt cx="606630" cy="914406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7" name="Right Triangle 256"/>
              <p:cNvSpPr/>
              <p:nvPr/>
            </p:nvSpPr>
            <p:spPr>
              <a:xfrm flipV="1">
                <a:off x="4311430" y="3657594"/>
                <a:ext cx="59288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pSp>
        <p:nvGrpSpPr>
          <p:cNvPr id="258" name="Group 257"/>
          <p:cNvGrpSpPr/>
          <p:nvPr/>
        </p:nvGrpSpPr>
        <p:grpSpPr>
          <a:xfrm rot="5400000">
            <a:off x="6876616" y="4893734"/>
            <a:ext cx="921179" cy="1195502"/>
            <a:chOff x="4297680" y="3657594"/>
            <a:chExt cx="606630" cy="914406"/>
          </a:xfrm>
        </p:grpSpPr>
        <p:cxnSp>
          <p:nvCxnSpPr>
            <p:cNvPr id="259" name="Straight Connector 258"/>
            <p:cNvCxnSpPr/>
            <p:nvPr/>
          </p:nvCxnSpPr>
          <p:spPr>
            <a:xfrm flipV="1">
              <a:off x="4297680" y="3657600"/>
              <a:ext cx="0" cy="914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Right Triangle 259"/>
            <p:cNvSpPr/>
            <p:nvPr/>
          </p:nvSpPr>
          <p:spPr>
            <a:xfrm flipV="1">
              <a:off x="4311430" y="3657594"/>
              <a:ext cx="592880" cy="914399"/>
            </a:xfrm>
            <a:prstGeom prst="rt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1" name="Group 260"/>
          <p:cNvGrpSpPr/>
          <p:nvPr/>
        </p:nvGrpSpPr>
        <p:grpSpPr>
          <a:xfrm rot="10800000">
            <a:off x="5784416" y="5054600"/>
            <a:ext cx="921179" cy="1195502"/>
            <a:chOff x="4297680" y="3657594"/>
            <a:chExt cx="606630" cy="914406"/>
          </a:xfrm>
        </p:grpSpPr>
        <p:cxnSp>
          <p:nvCxnSpPr>
            <p:cNvPr id="262" name="Straight Connector 261"/>
            <p:cNvCxnSpPr/>
            <p:nvPr/>
          </p:nvCxnSpPr>
          <p:spPr>
            <a:xfrm flipV="1">
              <a:off x="4297680" y="3657600"/>
              <a:ext cx="0" cy="914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Right Triangle 262"/>
            <p:cNvSpPr/>
            <p:nvPr/>
          </p:nvSpPr>
          <p:spPr>
            <a:xfrm flipV="1">
              <a:off x="4311430" y="3657594"/>
              <a:ext cx="592880" cy="914399"/>
            </a:xfrm>
            <a:prstGeom prst="rt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4" name="Group 263"/>
          <p:cNvGrpSpPr/>
          <p:nvPr/>
        </p:nvGrpSpPr>
        <p:grpSpPr>
          <a:xfrm rot="16200000">
            <a:off x="5615084" y="3962402"/>
            <a:ext cx="921179" cy="1195502"/>
            <a:chOff x="4297680" y="3657594"/>
            <a:chExt cx="606630" cy="914406"/>
          </a:xfrm>
        </p:grpSpPr>
        <p:cxnSp>
          <p:nvCxnSpPr>
            <p:cNvPr id="265" name="Straight Connector 264"/>
            <p:cNvCxnSpPr/>
            <p:nvPr/>
          </p:nvCxnSpPr>
          <p:spPr>
            <a:xfrm flipV="1">
              <a:off x="4297680" y="3657600"/>
              <a:ext cx="0" cy="914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Right Triangle 265"/>
            <p:cNvSpPr/>
            <p:nvPr/>
          </p:nvSpPr>
          <p:spPr>
            <a:xfrm flipV="1">
              <a:off x="4311430" y="3657594"/>
              <a:ext cx="592880" cy="914399"/>
            </a:xfrm>
            <a:prstGeom prst="rt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68" name="Oval 267"/>
          <p:cNvSpPr/>
          <p:nvPr/>
        </p:nvSpPr>
        <p:spPr>
          <a:xfrm>
            <a:off x="7875698" y="5897958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9" name="Oval 268"/>
          <p:cNvSpPr/>
          <p:nvPr/>
        </p:nvSpPr>
        <p:spPr>
          <a:xfrm>
            <a:off x="5733631" y="6194289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0" name="Oval 269"/>
          <p:cNvSpPr/>
          <p:nvPr/>
        </p:nvSpPr>
        <p:spPr>
          <a:xfrm>
            <a:off x="5437297" y="4077620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71" name="Object 270"/>
          <p:cNvGraphicFramePr>
            <a:graphicFrameLocks noChangeAspect="1"/>
          </p:cNvGraphicFramePr>
          <p:nvPr/>
        </p:nvGraphicFramePr>
        <p:xfrm>
          <a:off x="7912099" y="5921829"/>
          <a:ext cx="439103" cy="313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4" imgW="355320" imgH="253800" progId="Equation.BREE4">
                  <p:embed/>
                </p:oleObj>
              </mc:Choice>
              <mc:Fallback>
                <p:oleObj name="Equation" r:id="rId4" imgW="355320" imgH="253800" progId="Equation.BREE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2099" y="5921829"/>
                        <a:ext cx="439103" cy="313645"/>
                      </a:xfrm>
                      <a:prstGeom prst="rect">
                        <a:avLst/>
                      </a:prstGeom>
                      <a:solidFill>
                        <a:schemeClr val="bg1">
                          <a:alpha val="66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" name="Object 271"/>
          <p:cNvGraphicFramePr>
            <a:graphicFrameLocks noChangeAspect="1"/>
          </p:cNvGraphicFramePr>
          <p:nvPr/>
        </p:nvGraphicFramePr>
        <p:xfrm>
          <a:off x="5375504" y="6248625"/>
          <a:ext cx="65722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6" imgW="533160" imgH="253800" progId="Equation.BREE4">
                  <p:embed/>
                </p:oleObj>
              </mc:Choice>
              <mc:Fallback>
                <p:oleObj name="Equation" r:id="rId6" imgW="533160" imgH="253800" progId="Equation.BREE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504" y="6248625"/>
                        <a:ext cx="657225" cy="3127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66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3" name="Object 272"/>
          <p:cNvGraphicFramePr>
            <a:graphicFrameLocks noChangeAspect="1"/>
          </p:cNvGraphicFramePr>
          <p:nvPr/>
        </p:nvGraphicFramePr>
        <p:xfrm>
          <a:off x="4808311" y="3941082"/>
          <a:ext cx="54768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8" imgW="444240" imgH="253800" progId="Equation.BREE4">
                  <p:embed/>
                </p:oleObj>
              </mc:Choice>
              <mc:Fallback>
                <p:oleObj name="Equation" r:id="rId8" imgW="444240" imgH="253800" progId="Equation.BREE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311" y="3941082"/>
                        <a:ext cx="547688" cy="3127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66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1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4" dur="3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7" dur="3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0" dur="3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32" grpId="0" animBg="1"/>
      <p:bldP spid="268" grpId="0" animBg="1"/>
      <p:bldP spid="269" grpId="0" animBg="1"/>
      <p:bldP spid="2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840" y="289560"/>
            <a:ext cx="8625840" cy="1828800"/>
          </a:xfrm>
        </p:spPr>
        <p:txBody>
          <a:bodyPr/>
          <a:lstStyle/>
          <a:p>
            <a:pPr>
              <a:buNone/>
            </a:pPr>
            <a:r>
              <a:rPr lang="en-CA" dirty="0" smtClean="0"/>
              <a:t>Practice: Given the point P(-2,4)</a:t>
            </a:r>
          </a:p>
          <a:p>
            <a:pPr>
              <a:buNone/>
            </a:pPr>
            <a:r>
              <a:rPr lang="en-CA" dirty="0" err="1" smtClean="0"/>
              <a:t>i</a:t>
            </a:r>
            <a:r>
              <a:rPr lang="en-CA" dirty="0" smtClean="0"/>
              <a:t>) Rotate it 90° </a:t>
            </a:r>
            <a:r>
              <a:rPr lang="en-CA" dirty="0" err="1" smtClean="0"/>
              <a:t>ccw</a:t>
            </a:r>
            <a:r>
              <a:rPr lang="en-CA" dirty="0" smtClean="0"/>
              <a:t> about the origin</a:t>
            </a:r>
          </a:p>
          <a:p>
            <a:pPr>
              <a:buNone/>
            </a:pPr>
            <a:r>
              <a:rPr lang="en-CA" dirty="0" smtClean="0"/>
              <a:t>ii) Rotate it 180° </a:t>
            </a:r>
            <a:r>
              <a:rPr lang="en-CA" dirty="0" err="1" smtClean="0"/>
              <a:t>ccw</a:t>
            </a:r>
            <a:r>
              <a:rPr lang="en-CA" dirty="0" smtClean="0"/>
              <a:t> about the point (1,1)</a:t>
            </a:r>
            <a:endParaRPr lang="en-CA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264163" y="2865120"/>
            <a:ext cx="3699932" cy="3657600"/>
            <a:chOff x="-960" y="339"/>
            <a:chExt cx="2902" cy="3642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03" name="Group 102"/>
          <p:cNvGrpSpPr/>
          <p:nvPr/>
        </p:nvGrpSpPr>
        <p:grpSpPr>
          <a:xfrm flipH="1">
            <a:off x="1504949" y="3479800"/>
            <a:ext cx="602826" cy="1200155"/>
            <a:chOff x="4297680" y="3651120"/>
            <a:chExt cx="623350" cy="920880"/>
          </a:xfrm>
        </p:grpSpPr>
        <p:cxnSp>
          <p:nvCxnSpPr>
            <p:cNvPr id="104" name="Straight Connector 103"/>
            <p:cNvCxnSpPr/>
            <p:nvPr/>
          </p:nvCxnSpPr>
          <p:spPr>
            <a:xfrm flipV="1">
              <a:off x="4297680" y="3657600"/>
              <a:ext cx="0" cy="914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Right Triangle 104"/>
            <p:cNvSpPr/>
            <p:nvPr/>
          </p:nvSpPr>
          <p:spPr>
            <a:xfrm flipV="1">
              <a:off x="4311430" y="3651120"/>
              <a:ext cx="609600" cy="914399"/>
            </a:xfrm>
            <a:prstGeom prst="rt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06" name="Oval 105"/>
          <p:cNvSpPr/>
          <p:nvPr/>
        </p:nvSpPr>
        <p:spPr>
          <a:xfrm>
            <a:off x="1452899" y="3437466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7" name="Straight Connector 106"/>
          <p:cNvCxnSpPr/>
          <p:nvPr/>
        </p:nvCxnSpPr>
        <p:spPr>
          <a:xfrm rot="16200000" flipV="1">
            <a:off x="226914" y="4087708"/>
            <a:ext cx="0" cy="1195495"/>
          </a:xfrm>
          <a:prstGeom prst="line">
            <a:avLst/>
          </a:prstGeom>
          <a:ln w="571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" name="Object 132"/>
          <p:cNvGraphicFramePr>
            <a:graphicFrameLocks noChangeAspect="1"/>
          </p:cNvGraphicFramePr>
          <p:nvPr/>
        </p:nvGraphicFramePr>
        <p:xfrm>
          <a:off x="247650" y="5332413"/>
          <a:ext cx="67468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4" imgW="545760" imgH="253800" progId="Equation.BREE4">
                  <p:embed/>
                </p:oleObj>
              </mc:Choice>
              <mc:Fallback>
                <p:oleObj name="Equation" r:id="rId4" imgW="545760" imgH="253800" progId="Equation.BREE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332413"/>
                        <a:ext cx="674688" cy="314325"/>
                      </a:xfrm>
                      <a:prstGeom prst="rect">
                        <a:avLst/>
                      </a:prstGeom>
                      <a:solidFill>
                        <a:schemeClr val="bg1">
                          <a:alpha val="66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6" name="Group 5"/>
          <p:cNvGrpSpPr>
            <a:grpSpLocks noChangeAspect="1"/>
          </p:cNvGrpSpPr>
          <p:nvPr/>
        </p:nvGrpSpPr>
        <p:grpSpPr bwMode="auto">
          <a:xfrm>
            <a:off x="4577083" y="2849880"/>
            <a:ext cx="3699932" cy="3657600"/>
            <a:chOff x="-960" y="339"/>
            <a:chExt cx="2902" cy="3642"/>
          </a:xfrm>
        </p:grpSpPr>
        <p:sp>
          <p:nvSpPr>
            <p:cNvPr id="137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9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0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1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2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3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4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5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7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8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9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0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1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7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8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1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2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3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4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5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6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9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0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1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5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6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8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9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0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1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2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Freeform 183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5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6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7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8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Freeform 189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2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2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4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6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8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2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887515" y="3473450"/>
            <a:ext cx="2718446" cy="2444755"/>
            <a:chOff x="2419135" y="3778250"/>
            <a:chExt cx="2718446" cy="2444755"/>
          </a:xfrm>
        </p:grpSpPr>
        <p:cxnSp>
          <p:nvCxnSpPr>
            <p:cNvPr id="238" name="Straight Connector 237"/>
            <p:cNvCxnSpPr/>
            <p:nvPr/>
          </p:nvCxnSpPr>
          <p:spPr>
            <a:xfrm rot="16200000" flipV="1">
              <a:off x="4539834" y="4072468"/>
              <a:ext cx="0" cy="1195495"/>
            </a:xfrm>
            <a:prstGeom prst="line">
              <a:avLst/>
            </a:prstGeom>
            <a:ln w="571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0" name="Group 279"/>
            <p:cNvGrpSpPr/>
            <p:nvPr/>
          </p:nvGrpSpPr>
          <p:grpSpPr>
            <a:xfrm flipH="1">
              <a:off x="3041649" y="3778250"/>
              <a:ext cx="602826" cy="1200155"/>
              <a:chOff x="4297680" y="3651120"/>
              <a:chExt cx="623350" cy="920880"/>
            </a:xfrm>
          </p:grpSpPr>
          <p:cxnSp>
            <p:nvCxnSpPr>
              <p:cNvPr id="281" name="Straight Connector 280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2" name="Right Triangle 281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83" name="Group 282"/>
            <p:cNvGrpSpPr/>
            <p:nvPr/>
          </p:nvGrpSpPr>
          <p:grpSpPr>
            <a:xfrm rot="16200000" flipH="1">
              <a:off x="2717800" y="4705350"/>
              <a:ext cx="602826" cy="1200155"/>
              <a:chOff x="4297680" y="3651120"/>
              <a:chExt cx="623350" cy="920880"/>
            </a:xfrm>
          </p:grpSpPr>
          <p:cxnSp>
            <p:nvCxnSpPr>
              <p:cNvPr id="284" name="Straight Connector 283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Right Triangle 284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86" name="Group 285"/>
            <p:cNvGrpSpPr/>
            <p:nvPr/>
          </p:nvGrpSpPr>
          <p:grpSpPr>
            <a:xfrm rot="10800000" flipH="1">
              <a:off x="3651250" y="5022850"/>
              <a:ext cx="602826" cy="1200155"/>
              <a:chOff x="4297680" y="3651120"/>
              <a:chExt cx="623350" cy="920880"/>
            </a:xfrm>
          </p:grpSpPr>
          <p:cxnSp>
            <p:nvCxnSpPr>
              <p:cNvPr id="287" name="Straight Connector 286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8" name="Right Triangle 287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289" name="Group 288"/>
            <p:cNvGrpSpPr/>
            <p:nvPr/>
          </p:nvGrpSpPr>
          <p:grpSpPr>
            <a:xfrm rot="5400000" flipH="1">
              <a:off x="3968750" y="4089400"/>
              <a:ext cx="602826" cy="1200155"/>
              <a:chOff x="4297680" y="3651120"/>
              <a:chExt cx="623350" cy="920880"/>
            </a:xfrm>
          </p:grpSpPr>
          <p:cxnSp>
            <p:nvCxnSpPr>
              <p:cNvPr id="290" name="Straight Connector 289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Right Triangle 290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pSp>
        <p:nvGrpSpPr>
          <p:cNvPr id="293" name="Group 292"/>
          <p:cNvGrpSpPr/>
          <p:nvPr/>
        </p:nvGrpSpPr>
        <p:grpSpPr>
          <a:xfrm flipH="1">
            <a:off x="5817867" y="3456940"/>
            <a:ext cx="918211" cy="916939"/>
            <a:chOff x="4297680" y="3651120"/>
            <a:chExt cx="623350" cy="920880"/>
          </a:xfrm>
        </p:grpSpPr>
        <p:cxnSp>
          <p:nvCxnSpPr>
            <p:cNvPr id="294" name="Straight Connector 293"/>
            <p:cNvCxnSpPr/>
            <p:nvPr/>
          </p:nvCxnSpPr>
          <p:spPr>
            <a:xfrm flipV="1">
              <a:off x="4297680" y="3657600"/>
              <a:ext cx="0" cy="914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Right Triangle 294"/>
            <p:cNvSpPr/>
            <p:nvPr/>
          </p:nvSpPr>
          <p:spPr>
            <a:xfrm flipV="1">
              <a:off x="4311430" y="3651120"/>
              <a:ext cx="609600" cy="914399"/>
            </a:xfrm>
            <a:prstGeom prst="rtTriangl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96" name="Oval 295"/>
          <p:cNvSpPr/>
          <p:nvPr/>
        </p:nvSpPr>
        <p:spPr>
          <a:xfrm>
            <a:off x="5758199" y="3414606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5" name="Oval 394"/>
          <p:cNvSpPr/>
          <p:nvPr/>
        </p:nvSpPr>
        <p:spPr>
          <a:xfrm>
            <a:off x="6687839" y="4329006"/>
            <a:ext cx="91440" cy="914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97" name="Straight Connector 396"/>
          <p:cNvCxnSpPr/>
          <p:nvPr/>
        </p:nvCxnSpPr>
        <p:spPr>
          <a:xfrm>
            <a:off x="4757057" y="4376057"/>
            <a:ext cx="3309257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 flipV="1">
            <a:off x="6738257" y="2862943"/>
            <a:ext cx="0" cy="309154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3" name="Group 412"/>
          <p:cNvGrpSpPr/>
          <p:nvPr/>
        </p:nvGrpSpPr>
        <p:grpSpPr>
          <a:xfrm>
            <a:off x="5807617" y="3446055"/>
            <a:ext cx="1864632" cy="1863997"/>
            <a:chOff x="3260360" y="1878512"/>
            <a:chExt cx="1864632" cy="1863997"/>
          </a:xfrm>
        </p:grpSpPr>
        <p:grpSp>
          <p:nvGrpSpPr>
            <p:cNvPr id="401" name="Group 400"/>
            <p:cNvGrpSpPr/>
            <p:nvPr/>
          </p:nvGrpSpPr>
          <p:grpSpPr>
            <a:xfrm flipH="1">
              <a:off x="3270610" y="1878512"/>
              <a:ext cx="918211" cy="916939"/>
              <a:chOff x="4297680" y="3651120"/>
              <a:chExt cx="623350" cy="920880"/>
            </a:xfrm>
          </p:grpSpPr>
          <p:cxnSp>
            <p:nvCxnSpPr>
              <p:cNvPr id="402" name="Straight Connector 401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3" name="Right Triangle 402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404" name="Group 403"/>
            <p:cNvGrpSpPr/>
            <p:nvPr/>
          </p:nvGrpSpPr>
          <p:grpSpPr>
            <a:xfrm rot="16200000" flipH="1">
              <a:off x="3259724" y="2814684"/>
              <a:ext cx="918211" cy="916939"/>
              <a:chOff x="4297680" y="3651120"/>
              <a:chExt cx="623350" cy="920880"/>
            </a:xfrm>
          </p:grpSpPr>
          <p:cxnSp>
            <p:nvCxnSpPr>
              <p:cNvPr id="405" name="Straight Connector 404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6" name="Right Triangle 405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407" name="Group 406"/>
            <p:cNvGrpSpPr/>
            <p:nvPr/>
          </p:nvGrpSpPr>
          <p:grpSpPr>
            <a:xfrm rot="10800000" flipH="1">
              <a:off x="4206781" y="2825570"/>
              <a:ext cx="918211" cy="916939"/>
              <a:chOff x="4297680" y="3651120"/>
              <a:chExt cx="623350" cy="920880"/>
            </a:xfrm>
          </p:grpSpPr>
          <p:cxnSp>
            <p:nvCxnSpPr>
              <p:cNvPr id="408" name="Straight Connector 407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9" name="Right Triangle 408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410" name="Group 409"/>
            <p:cNvGrpSpPr/>
            <p:nvPr/>
          </p:nvGrpSpPr>
          <p:grpSpPr>
            <a:xfrm rot="5400000" flipH="1">
              <a:off x="4206781" y="1889398"/>
              <a:ext cx="918211" cy="916939"/>
              <a:chOff x="4297680" y="3651120"/>
              <a:chExt cx="623350" cy="920880"/>
            </a:xfrm>
          </p:grpSpPr>
          <p:cxnSp>
            <p:nvCxnSpPr>
              <p:cNvPr id="411" name="Straight Connector 410"/>
              <p:cNvCxnSpPr/>
              <p:nvPr/>
            </p:nvCxnSpPr>
            <p:spPr>
              <a:xfrm flipV="1">
                <a:off x="4297680" y="3657600"/>
                <a:ext cx="0" cy="914400"/>
              </a:xfrm>
              <a:prstGeom prst="line">
                <a:avLst/>
              </a:prstGeom>
              <a:ln w="571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" name="Right Triangle 411"/>
              <p:cNvSpPr/>
              <p:nvPr/>
            </p:nvSpPr>
            <p:spPr>
              <a:xfrm flipV="1">
                <a:off x="4311430" y="3651120"/>
                <a:ext cx="609600" cy="914399"/>
              </a:xfrm>
              <a:prstGeom prst="rt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aphicFrame>
        <p:nvGraphicFramePr>
          <p:cNvPr id="415" name="Object 414"/>
          <p:cNvGraphicFramePr>
            <a:graphicFrameLocks noChangeAspect="1"/>
          </p:cNvGraphicFramePr>
          <p:nvPr/>
        </p:nvGraphicFramePr>
        <p:xfrm>
          <a:off x="7661049" y="5256433"/>
          <a:ext cx="5651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6" imgW="457200" imgH="253800" progId="Equation.BREE4">
                  <p:embed/>
                </p:oleObj>
              </mc:Choice>
              <mc:Fallback>
                <p:oleObj name="Equation" r:id="rId6" imgW="457200" imgH="253800" progId="Equation.BREE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1049" y="5256433"/>
                        <a:ext cx="565150" cy="314325"/>
                      </a:xfrm>
                      <a:prstGeom prst="rect">
                        <a:avLst/>
                      </a:prstGeom>
                      <a:solidFill>
                        <a:schemeClr val="bg1">
                          <a:alpha val="66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Oval 129"/>
          <p:cNvSpPr/>
          <p:nvPr/>
        </p:nvSpPr>
        <p:spPr>
          <a:xfrm>
            <a:off x="843708" y="5257878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4" name="Oval 413"/>
          <p:cNvSpPr/>
          <p:nvPr/>
        </p:nvSpPr>
        <p:spPr>
          <a:xfrm>
            <a:off x="7619701" y="523256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2" dur="3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12" dur="30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296" grpId="0" animBg="1"/>
      <p:bldP spid="395" grpId="0" animBg="1"/>
      <p:bldP spid="130" grpId="0" animBg="1"/>
      <p:bldP spid="4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" y="188640"/>
            <a:ext cx="8507288" cy="1008112"/>
          </a:xfrm>
        </p:spPr>
        <p:txBody>
          <a:bodyPr>
            <a:normAutofit fontScale="90000"/>
          </a:bodyPr>
          <a:lstStyle/>
          <a:p>
            <a:r>
              <a:rPr lang="en-CA" sz="2400" dirty="0" smtClean="0"/>
              <a:t>Ex: Given the following Object, rotate it 90</a:t>
            </a:r>
            <a:r>
              <a:rPr lang="en-CA" sz="2400" dirty="0" smtClean="0">
                <a:latin typeface="Calibri"/>
                <a:cs typeface="Calibri"/>
              </a:rPr>
              <a:t>⁰</a:t>
            </a:r>
            <a:r>
              <a:rPr lang="en-CA" sz="2400" dirty="0" smtClean="0"/>
              <a:t> (</a:t>
            </a:r>
            <a:r>
              <a:rPr lang="en-CA" sz="2400" dirty="0" err="1" smtClean="0"/>
              <a:t>cw</a:t>
            </a:r>
            <a:r>
              <a:rPr lang="en-CA" sz="2400" dirty="0" smtClean="0"/>
              <a:t>) about the origin and find the coordinates of the vertices: </a:t>
            </a:r>
            <a:endParaRPr lang="en-CA" sz="2400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275302" y="1504336"/>
            <a:ext cx="4944769" cy="4962986"/>
            <a:chOff x="-960" y="339"/>
            <a:chExt cx="2902" cy="364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9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3" name="Oval 102"/>
          <p:cNvSpPr/>
          <p:nvPr/>
        </p:nvSpPr>
        <p:spPr>
          <a:xfrm>
            <a:off x="2663800" y="228874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Oval 103"/>
          <p:cNvSpPr/>
          <p:nvPr/>
        </p:nvSpPr>
        <p:spPr>
          <a:xfrm>
            <a:off x="3563888" y="2312888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211375"/>
              </p:ext>
            </p:extLst>
          </p:nvPr>
        </p:nvGraphicFramePr>
        <p:xfrm>
          <a:off x="2300861" y="2088237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861" y="2088237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456034"/>
              </p:ext>
            </p:extLst>
          </p:nvPr>
        </p:nvGraphicFramePr>
        <p:xfrm>
          <a:off x="3620357" y="1973648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0357" y="1973648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Oval 107"/>
          <p:cNvSpPr/>
          <p:nvPr/>
        </p:nvSpPr>
        <p:spPr>
          <a:xfrm>
            <a:off x="3563888" y="3912256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493729"/>
              </p:ext>
            </p:extLst>
          </p:nvPr>
        </p:nvGraphicFramePr>
        <p:xfrm>
          <a:off x="3620641" y="3557588"/>
          <a:ext cx="3270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0641" y="3557588"/>
                        <a:ext cx="32702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1" name="Group 110"/>
          <p:cNvGrpSpPr/>
          <p:nvPr/>
        </p:nvGrpSpPr>
        <p:grpSpPr>
          <a:xfrm>
            <a:off x="1979712" y="2348880"/>
            <a:ext cx="1584176" cy="3312368"/>
            <a:chOff x="1907704" y="2348880"/>
            <a:chExt cx="1584176" cy="3312368"/>
          </a:xfrm>
        </p:grpSpPr>
        <p:sp>
          <p:nvSpPr>
            <p:cNvPr id="102" name="Rectangle 101"/>
            <p:cNvSpPr/>
            <p:nvPr/>
          </p:nvSpPr>
          <p:spPr>
            <a:xfrm>
              <a:off x="2699792" y="2348880"/>
              <a:ext cx="792088" cy="1656184"/>
            </a:xfrm>
            <a:prstGeom prst="rect">
              <a:avLst/>
            </a:prstGeom>
            <a:solidFill>
              <a:srgbClr val="00B0F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907704" y="4005064"/>
              <a:ext cx="792088" cy="1656184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5367283" y="1565280"/>
            <a:ext cx="3453189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When the object is rotated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90°, objects pointing up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will point to the right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364088" y="2754049"/>
            <a:ext cx="344677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After you rotate the object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find the coordinates of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each vertex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4355976" y="3969072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5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605777"/>
              </p:ext>
            </p:extLst>
          </p:nvPr>
        </p:nvGraphicFramePr>
        <p:xfrm>
          <a:off x="4371975" y="3573016"/>
          <a:ext cx="4095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Equation" r:id="rId10" imgW="190440" imgH="164880" progId="Equation.DSMT4">
                  <p:embed/>
                </p:oleObj>
              </mc:Choice>
              <mc:Fallback>
                <p:oleObj name="Equation" r:id="rId10" imgW="190440" imgH="16488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3573016"/>
                        <a:ext cx="409575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" name="Oval 115"/>
          <p:cNvSpPr/>
          <p:nvPr/>
        </p:nvSpPr>
        <p:spPr>
          <a:xfrm>
            <a:off x="4355976" y="476116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7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203745"/>
              </p:ext>
            </p:extLst>
          </p:nvPr>
        </p:nvGraphicFramePr>
        <p:xfrm>
          <a:off x="4355976" y="4797152"/>
          <a:ext cx="4095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12" imgW="190440" imgH="164880" progId="Equation.DSMT4">
                  <p:embed/>
                </p:oleObj>
              </mc:Choice>
              <mc:Fallback>
                <p:oleObj name="Equation" r:id="rId12" imgW="190440" imgH="16488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797152"/>
                        <a:ext cx="409575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" name="Oval 117"/>
          <p:cNvSpPr/>
          <p:nvPr/>
        </p:nvSpPr>
        <p:spPr>
          <a:xfrm>
            <a:off x="2706266" y="476116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9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933085"/>
              </p:ext>
            </p:extLst>
          </p:nvPr>
        </p:nvGraphicFramePr>
        <p:xfrm>
          <a:off x="2722563" y="4792638"/>
          <a:ext cx="4095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14" imgW="190440" imgH="177480" progId="Equation.DSMT4">
                  <p:embed/>
                </p:oleObj>
              </mc:Choice>
              <mc:Fallback>
                <p:oleObj name="Equation" r:id="rId14" imgW="190440" imgH="177480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4792638"/>
                        <a:ext cx="40957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40683"/>
              </p:ext>
            </p:extLst>
          </p:nvPr>
        </p:nvGraphicFramePr>
        <p:xfrm>
          <a:off x="5545435" y="4031902"/>
          <a:ext cx="466725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16" imgW="190440" imgH="634680" progId="Equation.DSMT4">
                  <p:embed/>
                </p:oleObj>
              </mc:Choice>
              <mc:Fallback>
                <p:oleObj name="Equation" r:id="rId16" imgW="190440" imgH="634680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435" y="4031902"/>
                        <a:ext cx="466725" cy="155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359206"/>
              </p:ext>
            </p:extLst>
          </p:nvPr>
        </p:nvGraphicFramePr>
        <p:xfrm>
          <a:off x="6171630" y="4031902"/>
          <a:ext cx="6477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18" imgW="368280" imgH="253800" progId="Equation.DSMT4">
                  <p:embed/>
                </p:oleObj>
              </mc:Choice>
              <mc:Fallback>
                <p:oleObj name="Equation" r:id="rId18" imgW="368280" imgH="253800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1630" y="4031902"/>
                        <a:ext cx="64770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354942"/>
              </p:ext>
            </p:extLst>
          </p:nvPr>
        </p:nvGraphicFramePr>
        <p:xfrm>
          <a:off x="6156176" y="4593927"/>
          <a:ext cx="8032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20" imgW="457200" imgH="253800" progId="Equation.DSMT4">
                  <p:embed/>
                </p:oleObj>
              </mc:Choice>
              <mc:Fallback>
                <p:oleObj name="Equation" r:id="rId20" imgW="457200" imgH="253800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4593927"/>
                        <a:ext cx="803275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488926"/>
              </p:ext>
            </p:extLst>
          </p:nvPr>
        </p:nvGraphicFramePr>
        <p:xfrm>
          <a:off x="6216997" y="5112022"/>
          <a:ext cx="8032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22" imgW="457200" imgH="253800" progId="Equation.DSMT4">
                  <p:embed/>
                </p:oleObj>
              </mc:Choice>
              <mc:Fallback>
                <p:oleObj name="Equation" r:id="rId22" imgW="457200" imgH="253800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997" y="5112022"/>
                        <a:ext cx="803275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01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1" animBg="1"/>
      <p:bldP spid="104" grpId="1" animBg="1"/>
      <p:bldP spid="108" grpId="1" animBg="1"/>
      <p:bldP spid="112" grpId="0"/>
      <p:bldP spid="113" grpId="0"/>
      <p:bldP spid="114" grpId="0" animBg="1"/>
      <p:bldP spid="116" grpId="0" animBg="1"/>
      <p:bldP spid="1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0622"/>
            <a:ext cx="8712968" cy="92211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Practice: Given the following objects, find the coordinates of the vertex after each rotation:</a:t>
            </a:r>
            <a:endParaRPr lang="en-CA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324659" y="2406902"/>
            <a:ext cx="4103325" cy="4118442"/>
            <a:chOff x="-960" y="339"/>
            <a:chExt cx="2902" cy="364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9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02" name="Group 5"/>
          <p:cNvGrpSpPr>
            <a:grpSpLocks noChangeAspect="1"/>
          </p:cNvGrpSpPr>
          <p:nvPr/>
        </p:nvGrpSpPr>
        <p:grpSpPr bwMode="auto">
          <a:xfrm>
            <a:off x="4717147" y="2406902"/>
            <a:ext cx="4103325" cy="4118442"/>
            <a:chOff x="-960" y="339"/>
            <a:chExt cx="2902" cy="3642"/>
          </a:xfrm>
        </p:grpSpPr>
        <p:sp>
          <p:nvSpPr>
            <p:cNvPr id="103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0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1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2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3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6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7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0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1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4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5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6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7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8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9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0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1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4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5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6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7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8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9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0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1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2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3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4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5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7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8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9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1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7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8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1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3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5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0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6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8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1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3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5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7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9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3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7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201" name="Object 200"/>
          <p:cNvGraphicFramePr>
            <a:graphicFrameLocks noChangeAspect="1"/>
          </p:cNvGraphicFramePr>
          <p:nvPr/>
        </p:nvGraphicFramePr>
        <p:xfrm>
          <a:off x="2974340" y="2863830"/>
          <a:ext cx="332740" cy="44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340" y="2863830"/>
                        <a:ext cx="332740" cy="4432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" name="Object 201"/>
          <p:cNvGraphicFramePr>
            <a:graphicFrameLocks noChangeAspect="1"/>
          </p:cNvGraphicFramePr>
          <p:nvPr/>
        </p:nvGraphicFramePr>
        <p:xfrm>
          <a:off x="2029778" y="2910840"/>
          <a:ext cx="30759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Equation" r:id="rId6" imgW="152280" imgH="152280" progId="Equation.DSMT4">
                  <p:embed/>
                </p:oleObj>
              </mc:Choice>
              <mc:Fallback>
                <p:oleObj name="Equation" r:id="rId6" imgW="152280" imgH="1522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9778" y="2910840"/>
                        <a:ext cx="307597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" name="Object 202"/>
          <p:cNvGraphicFramePr>
            <a:graphicFrameLocks noChangeAspect="1"/>
          </p:cNvGraphicFramePr>
          <p:nvPr/>
        </p:nvGraphicFramePr>
        <p:xfrm>
          <a:off x="2006147" y="4102600"/>
          <a:ext cx="301625" cy="43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147" y="4102600"/>
                        <a:ext cx="301625" cy="4343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" name="TextBox 203"/>
          <p:cNvSpPr txBox="1"/>
          <p:nvPr/>
        </p:nvSpPr>
        <p:spPr>
          <a:xfrm>
            <a:off x="291738" y="1617616"/>
            <a:ext cx="2714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180 degree CW rotation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about the origin</a:t>
            </a:r>
            <a:endParaRPr lang="en-CA" dirty="0">
              <a:solidFill>
                <a:srgbClr val="FF0000"/>
              </a:solidFill>
            </a:endParaRPr>
          </a:p>
        </p:txBody>
      </p:sp>
      <p:grpSp>
        <p:nvGrpSpPr>
          <p:cNvPr id="206" name="Group 205"/>
          <p:cNvGrpSpPr/>
          <p:nvPr/>
        </p:nvGrpSpPr>
        <p:grpSpPr>
          <a:xfrm>
            <a:off x="1691640" y="3114680"/>
            <a:ext cx="1368192" cy="2717980"/>
            <a:chOff x="1691640" y="3114680"/>
            <a:chExt cx="1368192" cy="2717980"/>
          </a:xfrm>
        </p:grpSpPr>
        <p:sp>
          <p:nvSpPr>
            <p:cNvPr id="200" name="Right Triangle 199"/>
            <p:cNvSpPr/>
            <p:nvPr/>
          </p:nvSpPr>
          <p:spPr>
            <a:xfrm flipV="1">
              <a:off x="2377440" y="3114680"/>
              <a:ext cx="682392" cy="1368152"/>
            </a:xfrm>
            <a:prstGeom prst="rtTriangle">
              <a:avLst/>
            </a:prstGeom>
            <a:solidFill>
              <a:srgbClr val="00B0F0">
                <a:alpha val="74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" name="Right Triangle 204"/>
            <p:cNvSpPr/>
            <p:nvPr/>
          </p:nvSpPr>
          <p:spPr>
            <a:xfrm rot="10800000" flipV="1">
              <a:off x="1691640" y="4464508"/>
              <a:ext cx="682392" cy="1368152"/>
            </a:xfrm>
            <a:prstGeom prst="rtTriangle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>
                  <a:alpha val="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7" name="Oval 206"/>
          <p:cNvSpPr/>
          <p:nvPr/>
        </p:nvSpPr>
        <p:spPr>
          <a:xfrm>
            <a:off x="3026219" y="3058918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8" name="Oval 207"/>
          <p:cNvSpPr/>
          <p:nvPr/>
        </p:nvSpPr>
        <p:spPr>
          <a:xfrm>
            <a:off x="2340397" y="3058914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9" name="Oval 208"/>
          <p:cNvSpPr/>
          <p:nvPr/>
        </p:nvSpPr>
        <p:spPr>
          <a:xfrm>
            <a:off x="2340393" y="4408774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0" name="TextBox 209"/>
          <p:cNvSpPr txBox="1"/>
          <p:nvPr/>
        </p:nvSpPr>
        <p:spPr>
          <a:xfrm>
            <a:off x="4722224" y="1672044"/>
            <a:ext cx="2752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90 degree CCW rotation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about point “I”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12" name="Object 211"/>
          <p:cNvGraphicFramePr>
            <a:graphicFrameLocks noChangeAspect="1"/>
          </p:cNvGraphicFramePr>
          <p:nvPr/>
        </p:nvGraphicFramePr>
        <p:xfrm>
          <a:off x="8480880" y="3196772"/>
          <a:ext cx="3587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10" imgW="164880" imgH="177480" progId="Equation.DSMT4">
                  <p:embed/>
                </p:oleObj>
              </mc:Choice>
              <mc:Fallback>
                <p:oleObj name="Equation" r:id="rId10" imgW="16488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0880" y="3196772"/>
                        <a:ext cx="35877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" name="Object 212"/>
          <p:cNvGraphicFramePr>
            <a:graphicFrameLocks noChangeAspect="1"/>
          </p:cNvGraphicFramePr>
          <p:nvPr/>
        </p:nvGraphicFramePr>
        <p:xfrm>
          <a:off x="6800624" y="3606800"/>
          <a:ext cx="2571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Equation" r:id="rId12" imgW="126720" imgH="152280" progId="Equation.DSMT4">
                  <p:embed/>
                </p:oleObj>
              </mc:Choice>
              <mc:Fallback>
                <p:oleObj name="Equation" r:id="rId12" imgW="126720" imgH="1522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0624" y="3606800"/>
                        <a:ext cx="2571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" name="Object 213"/>
          <p:cNvGraphicFramePr>
            <a:graphicFrameLocks noChangeAspect="1"/>
          </p:cNvGraphicFramePr>
          <p:nvPr/>
        </p:nvGraphicFramePr>
        <p:xfrm>
          <a:off x="7493227" y="2466975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Equation" r:id="rId14" imgW="152280" imgH="152280" progId="Equation.DSMT4">
                  <p:embed/>
                </p:oleObj>
              </mc:Choice>
              <mc:Fallback>
                <p:oleObj name="Equation" r:id="rId14" imgW="152280" imgH="152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227" y="2466975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9" name="Group 218"/>
          <p:cNvGrpSpPr/>
          <p:nvPr/>
        </p:nvGrpSpPr>
        <p:grpSpPr>
          <a:xfrm>
            <a:off x="5747657" y="2764972"/>
            <a:ext cx="2732314" cy="2035629"/>
            <a:chOff x="5747657" y="2764972"/>
            <a:chExt cx="2732314" cy="2035629"/>
          </a:xfrm>
        </p:grpSpPr>
        <p:sp>
          <p:nvSpPr>
            <p:cNvPr id="211" name="Right Arrow 210"/>
            <p:cNvSpPr/>
            <p:nvPr/>
          </p:nvSpPr>
          <p:spPr>
            <a:xfrm>
              <a:off x="7119257" y="2764972"/>
              <a:ext cx="1360714" cy="1349829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8" name="Right Arrow 217"/>
            <p:cNvSpPr/>
            <p:nvPr/>
          </p:nvSpPr>
          <p:spPr>
            <a:xfrm flipH="1" flipV="1">
              <a:off x="5747657" y="3450772"/>
              <a:ext cx="1360714" cy="1349829"/>
            </a:xfrm>
            <a:prstGeom prst="rightArrow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15" name="Oval 214"/>
          <p:cNvSpPr/>
          <p:nvPr/>
        </p:nvSpPr>
        <p:spPr>
          <a:xfrm>
            <a:off x="8436423" y="3396376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6" name="Oval 215"/>
          <p:cNvSpPr/>
          <p:nvPr/>
        </p:nvSpPr>
        <p:spPr>
          <a:xfrm>
            <a:off x="7075683" y="3755600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7" name="Oval 216"/>
          <p:cNvSpPr/>
          <p:nvPr/>
        </p:nvSpPr>
        <p:spPr>
          <a:xfrm>
            <a:off x="7772365" y="2721488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20" name="Object 219"/>
          <p:cNvGraphicFramePr>
            <a:graphicFrameLocks noChangeAspect="1"/>
          </p:cNvGraphicFramePr>
          <p:nvPr/>
        </p:nvGraphicFramePr>
        <p:xfrm>
          <a:off x="1278844" y="5716360"/>
          <a:ext cx="41433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Equation" r:id="rId16" imgW="190440" imgH="164880" progId="Equation.DSMT4">
                  <p:embed/>
                </p:oleObj>
              </mc:Choice>
              <mc:Fallback>
                <p:oleObj name="Equation" r:id="rId16" imgW="190440" imgH="1648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844" y="5716360"/>
                        <a:ext cx="414337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" name="Object 221"/>
          <p:cNvGraphicFramePr>
            <a:graphicFrameLocks noChangeAspect="1"/>
          </p:cNvGraphicFramePr>
          <p:nvPr/>
        </p:nvGraphicFramePr>
        <p:xfrm>
          <a:off x="1687739" y="5828119"/>
          <a:ext cx="500289" cy="28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Equation" r:id="rId18" imgW="545760" imgH="253800" progId="Equation.DSMT4">
                  <p:embed/>
                </p:oleObj>
              </mc:Choice>
              <mc:Fallback>
                <p:oleObj name="Equation" r:id="rId18" imgW="54576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739" y="5828119"/>
                        <a:ext cx="500289" cy="286930"/>
                      </a:xfrm>
                      <a:prstGeom prst="rect">
                        <a:avLst/>
                      </a:prstGeom>
                      <a:solidFill>
                        <a:schemeClr val="bg1">
                          <a:alpha val="61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" name="Object 222"/>
          <p:cNvGraphicFramePr>
            <a:graphicFrameLocks noChangeAspect="1"/>
          </p:cNvGraphicFramePr>
          <p:nvPr/>
        </p:nvGraphicFramePr>
        <p:xfrm>
          <a:off x="2440213" y="5443540"/>
          <a:ext cx="442913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6" name="Equation" r:id="rId20" imgW="203040" imgH="164880" progId="Equation.DSMT4">
                  <p:embed/>
                </p:oleObj>
              </mc:Choice>
              <mc:Fallback>
                <p:oleObj name="Equation" r:id="rId20" imgW="203040" imgH="1648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0213" y="5443540"/>
                        <a:ext cx="442913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" name="Object 224"/>
          <p:cNvGraphicFramePr>
            <a:graphicFrameLocks noChangeAspect="1"/>
          </p:cNvGraphicFramePr>
          <p:nvPr/>
        </p:nvGraphicFramePr>
        <p:xfrm>
          <a:off x="2261055" y="5817053"/>
          <a:ext cx="4191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7" name="Equation" r:id="rId22" imgW="457200" imgH="253800" progId="Equation.DSMT4">
                  <p:embed/>
                </p:oleObj>
              </mc:Choice>
              <mc:Fallback>
                <p:oleObj name="Equation" r:id="rId22" imgW="45720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1055" y="5817053"/>
                        <a:ext cx="419100" cy="287338"/>
                      </a:xfrm>
                      <a:prstGeom prst="rect">
                        <a:avLst/>
                      </a:prstGeom>
                      <a:solidFill>
                        <a:schemeClr val="bg1">
                          <a:alpha val="61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" name="Oval 220"/>
          <p:cNvSpPr/>
          <p:nvPr/>
        </p:nvSpPr>
        <p:spPr>
          <a:xfrm>
            <a:off x="1654618" y="5758574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4" name="Oval 223"/>
          <p:cNvSpPr/>
          <p:nvPr/>
        </p:nvSpPr>
        <p:spPr>
          <a:xfrm>
            <a:off x="2340418" y="5780345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7" name="Right Triangle 226"/>
          <p:cNvSpPr/>
          <p:nvPr/>
        </p:nvSpPr>
        <p:spPr>
          <a:xfrm flipV="1">
            <a:off x="2388326" y="3114681"/>
            <a:ext cx="682392" cy="1368152"/>
          </a:xfrm>
          <a:prstGeom prst="rtTriangle">
            <a:avLst/>
          </a:prstGeom>
          <a:solidFill>
            <a:srgbClr val="00B0F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2" name="Right Arrow 231"/>
          <p:cNvSpPr/>
          <p:nvPr/>
        </p:nvSpPr>
        <p:spPr>
          <a:xfrm>
            <a:off x="7119256" y="2764970"/>
            <a:ext cx="1360714" cy="1349829"/>
          </a:xfrm>
          <a:prstGeom prst="rightArrow">
            <a:avLst/>
          </a:prstGeom>
          <a:solidFill>
            <a:srgbClr val="00B05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33" name="Object 232"/>
          <p:cNvGraphicFramePr>
            <a:graphicFrameLocks noChangeAspect="1"/>
          </p:cNvGraphicFramePr>
          <p:nvPr/>
        </p:nvGraphicFramePr>
        <p:xfrm>
          <a:off x="5597061" y="2820085"/>
          <a:ext cx="442913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name="Equation" r:id="rId24" imgW="203040" imgH="164880" progId="Equation.DSMT4">
                  <p:embed/>
                </p:oleObj>
              </mc:Choice>
              <mc:Fallback>
                <p:oleObj name="Equation" r:id="rId24" imgW="203040" imgH="1648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061" y="2820085"/>
                        <a:ext cx="442913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4" name="Object 233"/>
          <p:cNvGraphicFramePr>
            <a:graphicFrameLocks noChangeAspect="1"/>
          </p:cNvGraphicFramePr>
          <p:nvPr/>
        </p:nvGraphicFramePr>
        <p:xfrm>
          <a:off x="5735185" y="3128963"/>
          <a:ext cx="41751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9" name="Equation" r:id="rId25" imgW="457200" imgH="253800" progId="Equation.DSMT4">
                  <p:embed/>
                </p:oleObj>
              </mc:Choice>
              <mc:Fallback>
                <p:oleObj name="Equation" r:id="rId25" imgW="45720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185" y="3128963"/>
                        <a:ext cx="417512" cy="2873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61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" name="Oval 234"/>
          <p:cNvSpPr/>
          <p:nvPr/>
        </p:nvSpPr>
        <p:spPr>
          <a:xfrm>
            <a:off x="6052437" y="3048030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36" name="Object 235"/>
          <p:cNvGraphicFramePr>
            <a:graphicFrameLocks noChangeAspect="1"/>
          </p:cNvGraphicFramePr>
          <p:nvPr/>
        </p:nvGraphicFramePr>
        <p:xfrm>
          <a:off x="6294211" y="2127477"/>
          <a:ext cx="44291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Equation" r:id="rId27" imgW="203040" imgH="177480" progId="Equation.DSMT4">
                  <p:embed/>
                </p:oleObj>
              </mc:Choice>
              <mc:Fallback>
                <p:oleObj name="Equation" r:id="rId27" imgW="203040" imgH="177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211" y="2127477"/>
                        <a:ext cx="442913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7" name="Object 236"/>
          <p:cNvGraphicFramePr>
            <a:graphicFrameLocks noChangeAspect="1"/>
          </p:cNvGraphicFramePr>
          <p:nvPr/>
        </p:nvGraphicFramePr>
        <p:xfrm>
          <a:off x="6697889" y="2126118"/>
          <a:ext cx="338138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Equation" r:id="rId29" imgW="368280" imgH="253800" progId="Equation.DSMT4">
                  <p:embed/>
                </p:oleObj>
              </mc:Choice>
              <mc:Fallback>
                <p:oleObj name="Equation" r:id="rId29" imgW="36828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7889" y="2126118"/>
                        <a:ext cx="338138" cy="287337"/>
                      </a:xfrm>
                      <a:prstGeom prst="rect">
                        <a:avLst/>
                      </a:prstGeom>
                      <a:solidFill>
                        <a:schemeClr val="bg1">
                          <a:alpha val="61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" name="Oval 237"/>
          <p:cNvSpPr/>
          <p:nvPr/>
        </p:nvSpPr>
        <p:spPr>
          <a:xfrm>
            <a:off x="6727360" y="2373116"/>
            <a:ext cx="87086" cy="979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5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3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0" animBg="1"/>
      <p:bldP spid="224" grpId="0" animBg="1"/>
      <p:bldP spid="227" grpId="0" animBg="1"/>
      <p:bldP spid="232" grpId="0" animBg="1"/>
      <p:bldP spid="235" grpId="0" animBg="1"/>
      <p:bldP spid="2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Rotational Symmetry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9168" y="980728"/>
            <a:ext cx="8507288" cy="1427192"/>
          </a:xfrm>
        </p:spPr>
        <p:txBody>
          <a:bodyPr>
            <a:normAutofit/>
          </a:bodyPr>
          <a:lstStyle/>
          <a:p>
            <a:r>
              <a:rPr lang="en-CA" dirty="0" smtClean="0"/>
              <a:t>Objects can be rotated such that it will look the same</a:t>
            </a:r>
          </a:p>
          <a:p>
            <a:r>
              <a:rPr lang="en-CA" dirty="0" smtClean="0"/>
              <a:t>A square has rotational symmetry because you can rotate it 90 degrees  and look the same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611720" y="2434600"/>
            <a:ext cx="1440000" cy="1440160"/>
          </a:xfrm>
          <a:prstGeom prst="rect">
            <a:avLst/>
          </a:prstGeom>
          <a:solidFill>
            <a:srgbClr val="00B0F0">
              <a:alpha val="7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2339752" y="2434600"/>
            <a:ext cx="1440000" cy="1440160"/>
          </a:xfrm>
          <a:prstGeom prst="rect">
            <a:avLst/>
          </a:prstGeom>
          <a:solidFill>
            <a:srgbClr val="00B0F0">
              <a:alpha val="7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9168" y="3845848"/>
            <a:ext cx="8507288" cy="2143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Order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rotation: How many different angles it can be rotated so that it looks the same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400" baseline="0" dirty="0" smtClean="0"/>
              <a:t>Angles need</a:t>
            </a:r>
            <a:r>
              <a:rPr lang="en-CA" sz="2400" dirty="0" smtClean="0"/>
              <a:t> to be less than or equal to 360 degrees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How many order of rotations does a square have?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943" y="5823857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4 order of operation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1943" y="5823855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90 degrees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9777" y="5834737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180 degrees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7611" y="5845619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270 degrees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25445" y="5856501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360 degrees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07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" y="188640"/>
            <a:ext cx="8363272" cy="854968"/>
          </a:xfrm>
        </p:spPr>
        <p:txBody>
          <a:bodyPr>
            <a:normAutofit/>
          </a:bodyPr>
          <a:lstStyle/>
          <a:p>
            <a:r>
              <a:rPr lang="en-CA" sz="2500" dirty="0" smtClean="0"/>
              <a:t>Ex: Which of the following have rotational symmetry?  If Yes, indicate the order of rotation:</a:t>
            </a:r>
            <a:endParaRPr lang="en-CA" sz="2500" dirty="0"/>
          </a:p>
        </p:txBody>
      </p:sp>
      <p:sp>
        <p:nvSpPr>
          <p:cNvPr id="4" name="5-Point Star 3"/>
          <p:cNvSpPr/>
          <p:nvPr/>
        </p:nvSpPr>
        <p:spPr>
          <a:xfrm>
            <a:off x="611560" y="1556792"/>
            <a:ext cx="1440160" cy="1296144"/>
          </a:xfrm>
          <a:prstGeom prst="star5">
            <a:avLst/>
          </a:prstGeom>
          <a:solidFill>
            <a:srgbClr val="00B0F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Isosceles Triangle 4"/>
          <p:cNvSpPr/>
          <p:nvPr/>
        </p:nvSpPr>
        <p:spPr>
          <a:xfrm>
            <a:off x="3563888" y="1700808"/>
            <a:ext cx="1512168" cy="1368152"/>
          </a:xfrm>
          <a:prstGeom prst="triangle">
            <a:avLst/>
          </a:prstGeom>
          <a:solidFill>
            <a:srgbClr val="00B0F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6084168" y="1988840"/>
            <a:ext cx="1944216" cy="1008112"/>
          </a:xfrm>
          <a:prstGeom prst="rect">
            <a:avLst/>
          </a:prstGeom>
          <a:solidFill>
            <a:srgbClr val="00B0F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7-Point Star 6"/>
          <p:cNvSpPr/>
          <p:nvPr/>
        </p:nvSpPr>
        <p:spPr>
          <a:xfrm>
            <a:off x="539552" y="3717032"/>
            <a:ext cx="2160240" cy="2016224"/>
          </a:xfrm>
          <a:prstGeom prst="star7">
            <a:avLst/>
          </a:prstGeom>
          <a:solidFill>
            <a:srgbClr val="00B0F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Chevron 7"/>
          <p:cNvSpPr/>
          <p:nvPr/>
        </p:nvSpPr>
        <p:spPr>
          <a:xfrm>
            <a:off x="3779912" y="4149080"/>
            <a:ext cx="1368152" cy="1440160"/>
          </a:xfrm>
          <a:prstGeom prst="chevron">
            <a:avLst/>
          </a:prstGeom>
          <a:solidFill>
            <a:srgbClr val="00B0F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Multiply 8"/>
          <p:cNvSpPr/>
          <p:nvPr/>
        </p:nvSpPr>
        <p:spPr>
          <a:xfrm>
            <a:off x="5796136" y="4005064"/>
            <a:ext cx="1944216" cy="1872208"/>
          </a:xfrm>
          <a:prstGeom prst="mathMultiply">
            <a:avLst/>
          </a:prstGeom>
          <a:solidFill>
            <a:srgbClr val="00B0F0">
              <a:alpha val="5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163286" y="2906486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5 order of operation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91543" y="3058886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3 order of operation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32715" y="3048001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2 order of operation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9229" y="5649686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7 order of operation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87486" y="5802086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1 order of operation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28658" y="5791201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4 order of operation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P366 # 4 – 6, 8 – 10</a:t>
            </a:r>
            <a:r>
              <a:rPr lang="en-CA" smtClean="0"/>
              <a:t>, 13 – 14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ISPRING_SCORM_PASSING_SCORE" val="100.0000000000"/>
  <p:tag name="GENSWF_OUTPUT_FILE_NAME" val="m9pch76"/>
  <p:tag name="ISPRING_RESOURCE_PATHS_HASH_2" val="9e7aa20353c958a8f4e96f9d358a448a4c72"/>
  <p:tag name="ISPRING_ULTRA_SCORM_COURSE_ID" val="391B6EF7-380C-4EEE-9A0E-A68FB55D8588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7.6 Rotations and Rotational Symmetry"/>
  <p:tag name="ISPRING_RESOURCE_PATHS_HASH_PRESENTER" val="7b882a02dc56155b2d766b74f441221bb7c3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1356</TotalTime>
  <Words>528</Words>
  <Application>Microsoft Office PowerPoint</Application>
  <PresentationFormat>On-screen Show (4:3)</PresentationFormat>
  <Paragraphs>192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Schoolbook</vt:lpstr>
      <vt:lpstr>Courier New</vt:lpstr>
      <vt:lpstr>Times New Roman</vt:lpstr>
      <vt:lpstr>Wingdings</vt:lpstr>
      <vt:lpstr>Wingdings 2</vt:lpstr>
      <vt:lpstr>Oriel</vt:lpstr>
      <vt:lpstr>Equation</vt:lpstr>
      <vt:lpstr>Section 7.6 Rotations and Rotational Symmetry</vt:lpstr>
      <vt:lpstr>Rotations</vt:lpstr>
      <vt:lpstr>Windmill Method:</vt:lpstr>
      <vt:lpstr>PowerPoint Presentation</vt:lpstr>
      <vt:lpstr>Ex: Given the following Object, rotate it 90⁰ (cw) about the origin and find the coordinates of the vertices: </vt:lpstr>
      <vt:lpstr>Practice: Given the following objects, find the coordinates of the vertex after each rotation:</vt:lpstr>
      <vt:lpstr>Rotational Symmetry</vt:lpstr>
      <vt:lpstr>Ex: Which of the following have rotational symmetry?  If Yes, indicate the order of rotation: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7.6 Rotations and Rotational Symmetry</dc:title>
  <dc:creator>Danny Young</dc:creator>
  <cp:lastModifiedBy>Danny Young</cp:lastModifiedBy>
  <cp:revision>67</cp:revision>
  <dcterms:created xsi:type="dcterms:W3CDTF">2012-02-17T06:15:32Z</dcterms:created>
  <dcterms:modified xsi:type="dcterms:W3CDTF">2015-03-14T17:02:24Z</dcterms:modified>
</cp:coreProperties>
</file>